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6"/>
  </p:notesMasterIdLst>
  <p:sldIdLst>
    <p:sldId id="257" r:id="rId2"/>
    <p:sldId id="299" r:id="rId3"/>
    <p:sldId id="300" r:id="rId4"/>
    <p:sldId id="301" r:id="rId5"/>
    <p:sldId id="302" r:id="rId6"/>
    <p:sldId id="303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9" r:id="rId17"/>
    <p:sldId id="340" r:id="rId18"/>
    <p:sldId id="341" r:id="rId19"/>
    <p:sldId id="342" r:id="rId20"/>
    <p:sldId id="343" r:id="rId21"/>
    <p:sldId id="344" r:id="rId22"/>
    <p:sldId id="338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7" r:id="rId32"/>
    <p:sldId id="354" r:id="rId33"/>
    <p:sldId id="355" r:id="rId34"/>
    <p:sldId id="358" r:id="rId3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56A71B-7D64-4BA8-ACC0-A1D35735A128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02F871-9BF9-4B3B-959D-2EB336DA9E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138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15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054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79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68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95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252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08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979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573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917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146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B5FBC-A3B1-4D56-839C-82C8D903B7EA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31F7-856D-49D5-BD8B-11F8DA378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254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dirty="0" smtClean="0"/>
              <a:t>MASS SPECTROMETRY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lect. 2</a:t>
            </a:r>
            <a:br>
              <a:rPr lang="en-US" sz="2800" dirty="0" smtClean="0"/>
            </a:br>
            <a:r>
              <a:rPr lang="en-US" sz="2800" dirty="0" err="1" smtClean="0"/>
              <a:t>Dr</a:t>
            </a:r>
            <a:r>
              <a:rPr lang="en-US" sz="2800" dirty="0" smtClean="0"/>
              <a:t>: </a:t>
            </a:r>
            <a:r>
              <a:rPr lang="en-US" sz="2800" dirty="0" err="1" smtClean="0"/>
              <a:t>leaqaa</a:t>
            </a:r>
            <a:r>
              <a:rPr lang="en-US" sz="2800" dirty="0" smtClean="0"/>
              <a:t> </a:t>
            </a:r>
            <a:r>
              <a:rPr lang="en-US" sz="2800" dirty="0" err="1" smtClean="0"/>
              <a:t>Abd</a:t>
            </a:r>
            <a:r>
              <a:rPr lang="en-US" sz="2800" dirty="0" smtClean="0"/>
              <a:t> Al-</a:t>
            </a:r>
            <a:r>
              <a:rPr lang="en-US" sz="2800" dirty="0" err="1" smtClean="0"/>
              <a:t>Redha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60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7" y="188640"/>
            <a:ext cx="8754402" cy="23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" y="2346047"/>
            <a:ext cx="9114442" cy="518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3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900" b="1" dirty="0">
                <a:solidFill>
                  <a:srgbClr val="C00000"/>
                </a:solidFill>
              </a:rPr>
              <a:t>Alkenes</a:t>
            </a:r>
            <a:r>
              <a:rPr lang="en-US" sz="2900" b="1" dirty="0">
                <a:solidFill>
                  <a:prstClr val="black"/>
                </a:solidFill>
              </a:rPr>
              <a:t> </a:t>
            </a:r>
            <a:br>
              <a:rPr lang="en-US" sz="2900" b="1" dirty="0">
                <a:solidFill>
                  <a:prstClr val="black"/>
                </a:solidFill>
              </a:rPr>
            </a:br>
            <a:r>
              <a:rPr lang="en-US" sz="2900" b="1" dirty="0">
                <a:solidFill>
                  <a:srgbClr val="0070C0"/>
                </a:solidFill>
              </a:rPr>
              <a:t>Acyclic Alkenes</a:t>
            </a:r>
            <a:br>
              <a:rPr lang="en-US" sz="2900" b="1" dirty="0">
                <a:solidFill>
                  <a:srgbClr val="0070C0"/>
                </a:solidFill>
              </a:rPr>
            </a:br>
            <a:r>
              <a:rPr lang="en-US" sz="2900" b="1" dirty="0">
                <a:solidFill>
                  <a:srgbClr val="0070C0"/>
                </a:solidFill>
              </a:rPr>
              <a:t/>
            </a:r>
            <a:br>
              <a:rPr lang="en-US" sz="2900" b="1" dirty="0">
                <a:solidFill>
                  <a:srgbClr val="0070C0"/>
                </a:solidFill>
              </a:rPr>
            </a:br>
            <a:r>
              <a:rPr lang="en-US" sz="2900" b="1" dirty="0">
                <a:solidFill>
                  <a:prstClr val="black"/>
                </a:solidFill>
              </a:rPr>
              <a:t/>
            </a:r>
            <a:br>
              <a:rPr lang="en-US" sz="2900" b="1" dirty="0">
                <a:solidFill>
                  <a:prstClr val="black"/>
                </a:solidFill>
              </a:rPr>
            </a:br>
            <a:r>
              <a:rPr lang="en-US" sz="2900" b="1" dirty="0">
                <a:solidFill>
                  <a:prstClr val="black"/>
                </a:solidFill>
              </a:rPr>
              <a:t/>
            </a:r>
            <a:br>
              <a:rPr lang="en-US" sz="2900" b="1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Relatively strong M⁺ ion</a:t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A series of peaks: M-15, M-29,M-43,M-57, </a:t>
            </a:r>
            <a:r>
              <a:rPr lang="en-US" sz="2900" dirty="0" err="1">
                <a:solidFill>
                  <a:prstClr val="black"/>
                </a:solidFill>
              </a:rPr>
              <a:t>etc</a:t>
            </a:r>
            <a:r>
              <a:rPr lang="en-US" sz="2900" dirty="0">
                <a:solidFill>
                  <a:prstClr val="white"/>
                </a:solidFill>
              </a:rPr>
              <a:t/>
            </a:r>
            <a:br>
              <a:rPr lang="en-US" sz="2900" dirty="0">
                <a:solidFill>
                  <a:prstClr val="white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</a:t>
            </a:r>
            <a:r>
              <a:rPr lang="en-US" sz="2900" dirty="0">
                <a:solidFill>
                  <a:srgbClr val="7030A0"/>
                </a:solidFill>
              </a:rPr>
              <a:t>Strong peak from fragmentation to form a </a:t>
            </a:r>
            <a:r>
              <a:rPr lang="en-US" sz="2900" dirty="0">
                <a:solidFill>
                  <a:srgbClr val="FF0000"/>
                </a:solidFill>
              </a:rPr>
              <a:t>resonance  stabilized </a:t>
            </a:r>
            <a:r>
              <a:rPr lang="en-US" sz="2900" u="sng" dirty="0" err="1">
                <a:solidFill>
                  <a:srgbClr val="7030A0"/>
                </a:solidFill>
              </a:rPr>
              <a:t>allylic</a:t>
            </a:r>
            <a:r>
              <a:rPr lang="en-US" sz="2900" u="sng" dirty="0">
                <a:solidFill>
                  <a:srgbClr val="7030A0"/>
                </a:solidFill>
              </a:rPr>
              <a:t> </a:t>
            </a:r>
            <a:r>
              <a:rPr lang="en-US" sz="2900" u="sng" dirty="0" err="1">
                <a:solidFill>
                  <a:srgbClr val="7030A0"/>
                </a:solidFill>
              </a:rPr>
              <a:t>cation</a:t>
            </a:r>
            <a:r>
              <a:rPr lang="en-US" sz="2900" dirty="0">
                <a:solidFill>
                  <a:srgbClr val="7030A0"/>
                </a:solidFill>
              </a:rPr>
              <a:t>(m/z = 41 in terminal double bond.</a:t>
            </a:r>
            <a:br>
              <a:rPr lang="en-US" sz="2900" dirty="0">
                <a:solidFill>
                  <a:srgbClr val="7030A0"/>
                </a:solidFill>
              </a:rPr>
            </a:br>
            <a:r>
              <a:rPr lang="en-US" sz="2900" dirty="0">
                <a:solidFill>
                  <a:srgbClr val="7030A0"/>
                </a:solidFill>
              </a:rPr>
              <a:t/>
            </a:r>
            <a:br>
              <a:rPr lang="en-US" sz="2900" dirty="0">
                <a:solidFill>
                  <a:srgbClr val="7030A0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* </a:t>
            </a:r>
            <a:r>
              <a:rPr lang="en-US" sz="1600" b="1" dirty="0" err="1">
                <a:solidFill>
                  <a:prstClr val="black"/>
                </a:solidFill>
              </a:rPr>
              <a:t>homolytic</a:t>
            </a:r>
            <a:r>
              <a:rPr lang="en-US" sz="1600" b="1" dirty="0">
                <a:solidFill>
                  <a:prstClr val="black"/>
                </a:solidFill>
              </a:rPr>
              <a:t> cleavage to give </a:t>
            </a:r>
            <a:r>
              <a:rPr lang="en-US" sz="1600" b="1" dirty="0" err="1">
                <a:solidFill>
                  <a:prstClr val="black"/>
                </a:solidFill>
              </a:rPr>
              <a:t>allylic</a:t>
            </a:r>
            <a:r>
              <a:rPr lang="en-US" sz="1600" b="1" dirty="0">
                <a:solidFill>
                  <a:prstClr val="black"/>
                </a:solidFill>
              </a:rPr>
              <a:t> carbocation</a:t>
            </a:r>
            <a:br>
              <a:rPr lang="en-US" sz="1600" b="1" dirty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192688" cy="108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6" y="4365104"/>
            <a:ext cx="6545403" cy="95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67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* </a:t>
            </a:r>
            <a:r>
              <a:rPr lang="en-US" sz="3200" dirty="0" err="1" smtClean="0"/>
              <a:t>Allylic</a:t>
            </a:r>
            <a:r>
              <a:rPr lang="en-US" sz="3200" dirty="0" smtClean="0"/>
              <a:t> carbocation:  m/e=41</a:t>
            </a:r>
            <a:endParaRPr lang="ar-IQ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7800975" cy="129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009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" y="260648"/>
            <a:ext cx="885698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8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fragmentation processes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• </a:t>
            </a:r>
            <a:r>
              <a:rPr lang="en-US" sz="3200" b="1" dirty="0" err="1"/>
              <a:t>McLafferty</a:t>
            </a:r>
            <a:r>
              <a:rPr lang="en-US" sz="3200" b="1" dirty="0"/>
              <a:t> rearrangement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800" b="1" dirty="0"/>
              <a:t>• </a:t>
            </a:r>
            <a:r>
              <a:rPr lang="en-US" sz="2800" b="1" dirty="0" err="1"/>
              <a:t>allylic</a:t>
            </a:r>
            <a:r>
              <a:rPr lang="en-US" sz="2800" b="1" dirty="0"/>
              <a:t> </a:t>
            </a:r>
            <a:r>
              <a:rPr lang="el-GR" sz="2800" dirty="0"/>
              <a:t>α</a:t>
            </a:r>
            <a:r>
              <a:rPr lang="el-GR" sz="2800" b="1" dirty="0"/>
              <a:t>-</a:t>
            </a:r>
            <a:r>
              <a:rPr lang="en-US" sz="2800" b="1" dirty="0"/>
              <a:t>cleavage</a:t>
            </a:r>
            <a:br>
              <a:rPr lang="en-US" sz="28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5904656" cy="13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5976664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43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FF0000"/>
                </a:solidFill>
              </a:rPr>
              <a:t>Cyclic Alkenes</a:t>
            </a: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Double bonds favor </a:t>
            </a:r>
            <a:r>
              <a:rPr lang="en-US" sz="2500" dirty="0" err="1">
                <a:solidFill>
                  <a:prstClr val="black"/>
                </a:solidFill>
              </a:rPr>
              <a:t>allylic</a:t>
            </a:r>
            <a:r>
              <a:rPr lang="en-US" sz="2500" dirty="0">
                <a:solidFill>
                  <a:prstClr val="black"/>
                </a:solidFill>
              </a:rPr>
              <a:t> cleavage to give the resonance stabilized </a:t>
            </a:r>
            <a:r>
              <a:rPr lang="en-US" sz="2500" dirty="0" err="1">
                <a:solidFill>
                  <a:prstClr val="black"/>
                </a:solidFill>
              </a:rPr>
              <a:t>allylic</a:t>
            </a:r>
            <a:r>
              <a:rPr lang="en-US" sz="2500" dirty="0">
                <a:solidFill>
                  <a:prstClr val="black"/>
                </a:solidFill>
              </a:rPr>
              <a:t> carbocation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Cyclohexenes can </a:t>
            </a:r>
            <a:r>
              <a:rPr lang="en-US" sz="2500" u="sng" dirty="0">
                <a:solidFill>
                  <a:prstClr val="black"/>
                </a:solidFill>
              </a:rPr>
              <a:t>undergo</a:t>
            </a:r>
            <a:r>
              <a:rPr lang="en-US" sz="2500" dirty="0">
                <a:solidFill>
                  <a:prstClr val="black"/>
                </a:solidFill>
              </a:rPr>
              <a:t> </a:t>
            </a:r>
            <a:r>
              <a:rPr lang="en-US" sz="2500" u="sng" dirty="0">
                <a:solidFill>
                  <a:srgbClr val="C00000"/>
                </a:solidFill>
              </a:rPr>
              <a:t>retro-Diels-Alder</a:t>
            </a:r>
            <a:r>
              <a:rPr lang="en-US" sz="2500" dirty="0">
                <a:solidFill>
                  <a:prstClr val="black"/>
                </a:solidFill>
              </a:rPr>
              <a:t> reactions; may be significant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Side chains are easily </a:t>
            </a:r>
            <a:r>
              <a:rPr lang="en-US" sz="2500" dirty="0" smtClean="0">
                <a:solidFill>
                  <a:prstClr val="black"/>
                </a:solidFill>
              </a:rPr>
              <a:t>fragmented</a:t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endParaRPr lang="ar-IQ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4932040" cy="189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6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05664" cy="6178698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982"/>
            <a:ext cx="8784976" cy="585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244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1912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327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94722"/>
          </a:xfrm>
        </p:spPr>
        <p:txBody>
          <a:bodyPr>
            <a:normAutofit fontScale="90000"/>
          </a:bodyPr>
          <a:lstStyle/>
          <a:p>
            <a:pPr algn="l"/>
            <a:r>
              <a:rPr lang="en-US" sz="2900" dirty="0">
                <a:solidFill>
                  <a:srgbClr val="FF0000"/>
                </a:solidFill>
              </a:rPr>
              <a:t>Alkynes</a:t>
            </a: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Strong M-1 peak is observed in ter. alkynes</a:t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Strong peak from fragmentation to give </a:t>
            </a:r>
            <a:r>
              <a:rPr lang="en-US" sz="2900" dirty="0">
                <a:solidFill>
                  <a:srgbClr val="0070C0"/>
                </a:solidFill>
              </a:rPr>
              <a:t>resonance stabilized </a:t>
            </a:r>
            <a:r>
              <a:rPr lang="en-US" sz="2900" dirty="0" err="1">
                <a:solidFill>
                  <a:srgbClr val="FF0000"/>
                </a:solidFill>
              </a:rPr>
              <a:t>propargyl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cation</a:t>
            </a:r>
            <a:r>
              <a:rPr lang="en-US" sz="2900" dirty="0">
                <a:solidFill>
                  <a:prstClr val="black"/>
                </a:solidFill>
              </a:rPr>
              <a:t>(</a:t>
            </a:r>
            <a:r>
              <a:rPr lang="en-US" sz="2900" u="sng" dirty="0">
                <a:solidFill>
                  <a:srgbClr val="1F497D">
                    <a:lumMod val="60000"/>
                    <a:lumOff val="40000"/>
                  </a:srgbClr>
                </a:solidFill>
              </a:rPr>
              <a:t>m/z = 39 </a:t>
            </a:r>
            <a:r>
              <a:rPr lang="en-US" sz="2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[important]</a:t>
            </a:r>
            <a:r>
              <a:rPr lang="en-US" sz="2900" dirty="0">
                <a:solidFill>
                  <a:prstClr val="black"/>
                </a:solidFill>
              </a:rPr>
              <a:t>in terminal alkynes</a:t>
            </a:r>
            <a:r>
              <a:rPr lang="en-US" sz="2900" dirty="0" smtClean="0">
                <a:solidFill>
                  <a:prstClr val="black"/>
                </a:solidFill>
              </a:rPr>
              <a:t>)</a:t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> </a:t>
            </a: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41" y="2420888"/>
            <a:ext cx="8529331" cy="480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27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Fragmentation pathways: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structural information is available from analysis of fragments formed by bond cleavages in molecular ion, M⁺ .                                                                                - in general, M⁺ will fragment so as to form the </a:t>
            </a:r>
            <a:r>
              <a:rPr lang="en-US" sz="3200" u="sng" dirty="0" smtClean="0"/>
              <a:t>most stable cationic</a:t>
            </a:r>
            <a:r>
              <a:rPr lang="en-US" sz="3200" dirty="0" smtClean="0"/>
              <a:t> fragment (carbocation)</a:t>
            </a:r>
            <a:br>
              <a:rPr lang="en-US" sz="3200" dirty="0" smtClean="0"/>
            </a:br>
            <a:r>
              <a:rPr lang="en-US" sz="3200" dirty="0" smtClean="0"/>
              <a:t>- in some cases, M⁺ peak is </a:t>
            </a:r>
            <a:r>
              <a:rPr lang="en-US" sz="3200" u="sng" dirty="0" smtClean="0"/>
              <a:t>very small or absent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(fragments more stable )                                    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6120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94722"/>
          </a:xfrm>
        </p:spPr>
        <p:txBody>
          <a:bodyPr>
            <a:normAutofit fontScale="90000"/>
          </a:bodyPr>
          <a:lstStyle/>
          <a:p>
            <a:pPr algn="l"/>
            <a:r>
              <a:rPr lang="en-US" sz="2900" dirty="0">
                <a:solidFill>
                  <a:srgbClr val="FF0000"/>
                </a:solidFill>
              </a:rPr>
              <a:t>Aromatic Hydrocarbons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Strong M⁺ ion</a:t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</a:t>
            </a:r>
            <a:r>
              <a:rPr lang="en-US" sz="2900" u="sng" dirty="0">
                <a:solidFill>
                  <a:srgbClr val="7030A0"/>
                </a:solidFill>
              </a:rPr>
              <a:t>Strong </a:t>
            </a:r>
            <a:r>
              <a:rPr lang="en-US" sz="2900" u="sng" dirty="0" smtClean="0">
                <a:solidFill>
                  <a:srgbClr val="7030A0"/>
                </a:solidFill>
              </a:rPr>
              <a:t>M-1</a:t>
            </a:r>
            <a:br>
              <a:rPr lang="en-US" sz="2900" u="sng" dirty="0" smtClean="0">
                <a:solidFill>
                  <a:srgbClr val="7030A0"/>
                </a:solidFill>
              </a:rPr>
            </a:br>
            <a:r>
              <a:rPr lang="en-US" sz="2900" u="sng" dirty="0">
                <a:solidFill>
                  <a:srgbClr val="7030A0"/>
                </a:solidFill>
              </a:rPr>
              <a:t/>
            </a:r>
            <a:br>
              <a:rPr lang="en-US" sz="2900" u="sng" dirty="0">
                <a:solidFill>
                  <a:srgbClr val="7030A0"/>
                </a:solidFill>
              </a:rPr>
            </a:br>
            <a:r>
              <a:rPr lang="ar-IQ" sz="2900" u="sng" dirty="0" smtClean="0">
                <a:solidFill>
                  <a:srgbClr val="7030A0"/>
                </a:solidFill>
              </a:rPr>
              <a:t/>
            </a:r>
            <a:br>
              <a:rPr lang="ar-IQ" sz="2900" u="sng" dirty="0" smtClean="0">
                <a:solidFill>
                  <a:srgbClr val="7030A0"/>
                </a:solidFill>
              </a:rPr>
            </a:br>
            <a:r>
              <a:rPr lang="ar-IQ" sz="2900" u="sng" dirty="0">
                <a:solidFill>
                  <a:srgbClr val="7030A0"/>
                </a:solidFill>
              </a:rPr>
              <a:t/>
            </a:r>
            <a:br>
              <a:rPr lang="ar-IQ" sz="2900" u="sng" dirty="0">
                <a:solidFill>
                  <a:srgbClr val="7030A0"/>
                </a:solidFill>
              </a:rPr>
            </a:br>
            <a:r>
              <a:rPr lang="en-US" sz="2900" u="sng" dirty="0" smtClean="0">
                <a:solidFill>
                  <a:srgbClr val="7030A0"/>
                </a:solidFill>
              </a:rPr>
              <a:t/>
            </a:r>
            <a:br>
              <a:rPr lang="en-US" sz="2900" u="sng" dirty="0" smtClean="0">
                <a:solidFill>
                  <a:srgbClr val="7030A0"/>
                </a:solidFill>
              </a:rPr>
            </a:br>
            <a:r>
              <a:rPr lang="en-US" sz="2900" u="sng" dirty="0">
                <a:solidFill>
                  <a:srgbClr val="7030A0"/>
                </a:solidFill>
              </a:rPr>
              <a:t/>
            </a:r>
            <a:br>
              <a:rPr lang="en-US" sz="2900" u="sng" dirty="0">
                <a:solidFill>
                  <a:srgbClr val="7030A0"/>
                </a:solidFill>
              </a:rPr>
            </a:br>
            <a:r>
              <a:rPr lang="en-US" sz="2900" u="sng" dirty="0" smtClean="0">
                <a:solidFill>
                  <a:srgbClr val="7030A0"/>
                </a:solidFill>
              </a:rPr>
              <a:t/>
            </a:r>
            <a:br>
              <a:rPr lang="en-US" sz="2900" u="sng" dirty="0" smtClean="0">
                <a:solidFill>
                  <a:srgbClr val="7030A0"/>
                </a:solidFill>
              </a:rPr>
            </a:br>
            <a:r>
              <a:rPr lang="en-US" sz="2900" u="sng" dirty="0" smtClean="0">
                <a:solidFill>
                  <a:srgbClr val="7030A0"/>
                </a:solidFill>
              </a:rPr>
              <a:t> </a:t>
            </a:r>
            <a:r>
              <a:rPr lang="en-US" sz="2900" u="sng" dirty="0">
                <a:solidFill>
                  <a:srgbClr val="7030A0"/>
                </a:solidFill>
              </a:rPr>
              <a:t/>
            </a:r>
            <a:br>
              <a:rPr lang="en-US" sz="2900" u="sng" dirty="0">
                <a:solidFill>
                  <a:srgbClr val="7030A0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ar-IQ" sz="2900" dirty="0">
                <a:solidFill>
                  <a:prstClr val="black"/>
                </a:solidFill>
              </a:rPr>
              <a:t/>
            </a:r>
            <a:br>
              <a:rPr lang="ar-IQ" sz="2900" dirty="0">
                <a:solidFill>
                  <a:prstClr val="black"/>
                </a:solidFill>
              </a:rPr>
            </a:br>
            <a:endParaRPr lang="ar-IQ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7416824" cy="473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07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106690"/>
          </a:xfrm>
        </p:spPr>
        <p:txBody>
          <a:bodyPr>
            <a:normAutofit/>
          </a:bodyPr>
          <a:lstStyle/>
          <a:p>
            <a:pPr algn="l"/>
            <a:r>
              <a:rPr lang="en-US" sz="2900" u="sng" dirty="0">
                <a:solidFill>
                  <a:srgbClr val="7030A0"/>
                </a:solidFill>
              </a:rPr>
              <a:t>* Methyl benzene= give benzyl </a:t>
            </a:r>
            <a:r>
              <a:rPr lang="en-US" sz="2900" u="sng" dirty="0" err="1">
                <a:solidFill>
                  <a:srgbClr val="7030A0"/>
                </a:solidFill>
              </a:rPr>
              <a:t>cation</a:t>
            </a:r>
            <a:r>
              <a:rPr lang="en-US" sz="2900" u="sng" dirty="0">
                <a:solidFill>
                  <a:srgbClr val="7030A0"/>
                </a:solidFill>
              </a:rPr>
              <a:t>= </a:t>
            </a:r>
            <a:r>
              <a:rPr lang="en-US" sz="2900" u="sng" dirty="0" err="1">
                <a:solidFill>
                  <a:srgbClr val="FF0000"/>
                </a:solidFill>
              </a:rPr>
              <a:t>tropylium</a:t>
            </a:r>
            <a:r>
              <a:rPr lang="en-US" sz="2900" u="sng" dirty="0">
                <a:solidFill>
                  <a:srgbClr val="FF0000"/>
                </a:solidFill>
              </a:rPr>
              <a:t> ion</a:t>
            </a:r>
            <a:r>
              <a:rPr lang="en-US" sz="2900" u="sng" dirty="0">
                <a:solidFill>
                  <a:srgbClr val="7030A0"/>
                </a:solidFill>
              </a:rPr>
              <a:t/>
            </a:r>
            <a:br>
              <a:rPr lang="en-US" sz="2900" u="sng" dirty="0">
                <a:solidFill>
                  <a:srgbClr val="7030A0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• Substituted benzenes can undergo </a:t>
            </a:r>
            <a:r>
              <a:rPr lang="en-US" sz="2900" u="sng" dirty="0" err="1">
                <a:solidFill>
                  <a:srgbClr val="00B050"/>
                </a:solidFill>
              </a:rPr>
              <a:t>McLafferty</a:t>
            </a:r>
            <a:r>
              <a:rPr lang="en-US" sz="2900" u="sng" dirty="0">
                <a:solidFill>
                  <a:srgbClr val="00B050"/>
                </a:solidFill>
              </a:rPr>
              <a:t> </a:t>
            </a:r>
            <a:r>
              <a:rPr lang="en-US" sz="2900" u="sng" dirty="0" err="1">
                <a:solidFill>
                  <a:srgbClr val="00B050"/>
                </a:solidFill>
              </a:rPr>
              <a:t>r.r.</a:t>
            </a:r>
            <a:r>
              <a:rPr lang="en-US" sz="2900" u="sng" dirty="0">
                <a:solidFill>
                  <a:srgbClr val="00B050"/>
                </a:solidFill>
              </a:rPr>
              <a:t> </a:t>
            </a:r>
            <a:r>
              <a:rPr lang="ar-IQ" sz="2900" u="sng" dirty="0" smtClean="0">
                <a:solidFill>
                  <a:srgbClr val="00B050"/>
                </a:solidFill>
              </a:rPr>
              <a:t/>
            </a:r>
            <a:br>
              <a:rPr lang="ar-IQ" sz="2900" u="sng" dirty="0" smtClean="0">
                <a:solidFill>
                  <a:srgbClr val="00B050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>(</a:t>
            </a:r>
            <a:r>
              <a:rPr lang="en-US" sz="2900" dirty="0" err="1">
                <a:solidFill>
                  <a:prstClr val="black"/>
                </a:solidFill>
              </a:rPr>
              <a:t>substitutent</a:t>
            </a:r>
            <a:r>
              <a:rPr lang="en-US" sz="2900" dirty="0">
                <a:solidFill>
                  <a:prstClr val="black"/>
                </a:solidFill>
              </a:rPr>
              <a:t> = propyl or larger)</a:t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r>
              <a:rPr lang="en-US" sz="2900" dirty="0" smtClean="0">
                <a:solidFill>
                  <a:prstClr val="black"/>
                </a:solidFill>
              </a:rPr>
              <a:t/>
            </a:r>
            <a:br>
              <a:rPr lang="en-US" sz="2900" dirty="0" smtClean="0">
                <a:solidFill>
                  <a:prstClr val="black"/>
                </a:solidFill>
              </a:rPr>
            </a:br>
            <a:endParaRPr lang="ar-IQ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93504"/>
            <a:ext cx="781236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621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46673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964488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866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13690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45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250706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798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8831" cy="210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102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76672"/>
            <a:ext cx="885698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102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7030A0"/>
                </a:solidFill>
              </a:rPr>
              <a:t>Cpds</a:t>
            </a:r>
            <a:r>
              <a:rPr lang="en-US" sz="3200" dirty="0">
                <a:solidFill>
                  <a:srgbClr val="7030A0"/>
                </a:solidFill>
              </a:rPr>
              <a:t> with Heteroatoms</a:t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molecules containing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O,N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halogens</a:t>
            </a:r>
            <a:r>
              <a:rPr lang="en-US" sz="3200" dirty="0"/>
              <a:t> or other heteroatoms often undergo </a:t>
            </a:r>
            <a:r>
              <a:rPr lang="el-GR" sz="3200" u="sng" dirty="0">
                <a:solidFill>
                  <a:srgbClr val="FF0000"/>
                </a:solidFill>
              </a:rPr>
              <a:t>α</a:t>
            </a:r>
            <a:r>
              <a:rPr lang="en-US" sz="3200" u="sng" dirty="0" smtClean="0">
                <a:solidFill>
                  <a:srgbClr val="FF0000"/>
                </a:solidFill>
              </a:rPr>
              <a:t>-cleavage </a:t>
            </a:r>
            <a:r>
              <a:rPr lang="en-US" sz="3200" dirty="0" smtClean="0"/>
              <a:t>( </a:t>
            </a:r>
            <a:r>
              <a:rPr lang="en-US" sz="3200" dirty="0"/>
              <a:t>adjacent to heteroatom)</a:t>
            </a:r>
            <a:br>
              <a:rPr lang="en-US" sz="3200" dirty="0"/>
            </a:br>
            <a:r>
              <a:rPr lang="en-US" sz="3200" dirty="0"/>
              <a:t>- Driving force is </a:t>
            </a:r>
            <a:r>
              <a:rPr lang="en-US" sz="3200" u="sng" dirty="0">
                <a:solidFill>
                  <a:srgbClr val="00B050"/>
                </a:solidFill>
              </a:rPr>
              <a:t>resonance stabilized </a:t>
            </a:r>
            <a:r>
              <a:rPr lang="en-US" sz="3200" u="sng" dirty="0" err="1">
                <a:solidFill>
                  <a:srgbClr val="00B050"/>
                </a:solidFill>
              </a:rPr>
              <a:t>cations</a:t>
            </a:r>
            <a:r>
              <a:rPr lang="en-US" sz="3200" u="sng" dirty="0">
                <a:solidFill>
                  <a:srgbClr val="00B050"/>
                </a:solidFill>
              </a:rPr>
              <a:t/>
            </a:r>
            <a:br>
              <a:rPr lang="en-US" sz="3200" u="sng" dirty="0">
                <a:solidFill>
                  <a:srgbClr val="00B05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chemeClr val="bg1"/>
                </a:solidFill>
              </a:rPr>
              <a:t>minor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4497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Alcohols </a:t>
            </a:r>
            <a:br>
              <a:rPr lang="en-US" sz="2800" b="1" dirty="0"/>
            </a:br>
            <a:r>
              <a:rPr lang="en-US" sz="2800" b="1" dirty="0"/>
              <a:t>Acyclic Alcohols</a:t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Weak M⁺ peak</a:t>
            </a:r>
            <a:r>
              <a:rPr lang="en-US" sz="2800" dirty="0"/>
              <a:t>; may be </a:t>
            </a:r>
            <a:r>
              <a:rPr lang="en-US" sz="2800" u="sng" dirty="0"/>
              <a:t>absent</a:t>
            </a:r>
            <a:br>
              <a:rPr lang="en-US" sz="2800" u="sng" dirty="0"/>
            </a:br>
            <a:r>
              <a:rPr lang="en-US" sz="2800" dirty="0"/>
              <a:t>• Dehydration (M-18), sometimes with loss of CH</a:t>
            </a:r>
            <a:r>
              <a:rPr lang="en-US" sz="1800" dirty="0"/>
              <a:t>2</a:t>
            </a:r>
            <a:r>
              <a:rPr lang="en-US" sz="2800" dirty="0"/>
              <a:t>=CH</a:t>
            </a:r>
            <a:r>
              <a:rPr lang="en-US" sz="1800" dirty="0"/>
              <a:t>2</a:t>
            </a:r>
            <a:br>
              <a:rPr lang="en-US" sz="1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α-Cleavage of an alkyl radical </a:t>
            </a:r>
            <a:r>
              <a:rPr lang="en-US" sz="2800" dirty="0"/>
              <a:t>(1° alcohols show m/z = 31)</a:t>
            </a:r>
            <a:br>
              <a:rPr lang="en-US" sz="2800" dirty="0"/>
            </a:br>
            <a:r>
              <a:rPr lang="en-US" sz="2800" dirty="0"/>
              <a:t>Largest substituent lost </a:t>
            </a:r>
            <a:r>
              <a:rPr lang="en-US" sz="2800" dirty="0" smtClean="0"/>
              <a:t>first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chemeClr val="bg1"/>
                </a:solidFill>
              </a:rPr>
              <a:t>• Loss of H radical adjacent to OH (M-1) may occur; usually</a:t>
            </a:r>
            <a:endParaRPr lang="ar-IQ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560840" cy="173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2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22714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06489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2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7" cy="629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7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Benzyl Alcohols</a:t>
            </a:r>
            <a:br>
              <a:rPr lang="en-US" sz="3200" b="1" dirty="0"/>
            </a:br>
            <a:r>
              <a:rPr lang="en-US" sz="3200" dirty="0"/>
              <a:t>• Strong M⁺ peak</a:t>
            </a:r>
            <a:br>
              <a:rPr lang="en-US" sz="3200" dirty="0"/>
            </a:br>
            <a:r>
              <a:rPr lang="en-US" sz="3200" dirty="0"/>
              <a:t>• formation of </a:t>
            </a:r>
            <a:r>
              <a:rPr lang="en-US" sz="3200" dirty="0" err="1">
                <a:solidFill>
                  <a:srgbClr val="FF0000"/>
                </a:solidFill>
              </a:rPr>
              <a:t>tropyliol</a:t>
            </a:r>
            <a:r>
              <a:rPr lang="en-US" sz="3200" dirty="0">
                <a:solidFill>
                  <a:srgbClr val="FF0000"/>
                </a:solidFill>
              </a:rPr>
              <a:t> ions</a:t>
            </a:r>
            <a:r>
              <a:rPr lang="en-US" sz="3200" dirty="0"/>
              <a:t>; then fragmentation to </a:t>
            </a:r>
            <a:r>
              <a:rPr lang="en-US" sz="3200" dirty="0" smtClean="0"/>
              <a:t>C</a:t>
            </a:r>
            <a:r>
              <a:rPr lang="en-US" sz="2000" dirty="0" smtClean="0"/>
              <a:t>6</a:t>
            </a:r>
            <a:r>
              <a:rPr lang="en-US" sz="3200" dirty="0" smtClean="0"/>
              <a:t>H</a:t>
            </a:r>
            <a:r>
              <a:rPr lang="en-US" sz="2000" dirty="0" smtClean="0"/>
              <a:t>5</a:t>
            </a:r>
            <a:br>
              <a:rPr lang="en-US" sz="20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82" y="2204864"/>
            <a:ext cx="8856984" cy="445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442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prstClr val="black"/>
                </a:solidFill>
              </a:rPr>
              <a:t>fragmentation of </a:t>
            </a:r>
            <a:r>
              <a:rPr lang="en-US" sz="3200" dirty="0" err="1">
                <a:solidFill>
                  <a:prstClr val="black"/>
                </a:solidFill>
              </a:rPr>
              <a:t>tropyliol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ar-IQ" sz="3200" dirty="0">
                <a:solidFill>
                  <a:prstClr val="black"/>
                </a:solidFill>
              </a:rPr>
              <a:t/>
            </a:r>
            <a:br>
              <a:rPr lang="ar-IQ" sz="3200" dirty="0">
                <a:solidFill>
                  <a:prstClr val="black"/>
                </a:solidFill>
              </a:rPr>
            </a:br>
            <a:r>
              <a:rPr lang="ar-IQ" sz="3200" dirty="0">
                <a:solidFill>
                  <a:prstClr val="black"/>
                </a:solidFill>
              </a:rPr>
              <a:t/>
            </a:r>
            <a:br>
              <a:rPr lang="ar-IQ" sz="3200" dirty="0">
                <a:solidFill>
                  <a:prstClr val="black"/>
                </a:solidFill>
              </a:rPr>
            </a:br>
            <a:r>
              <a:rPr lang="ar-IQ" sz="3200" b="1" dirty="0">
                <a:solidFill>
                  <a:prstClr val="black"/>
                </a:solidFill>
              </a:rPr>
              <a:t/>
            </a:r>
            <a:br>
              <a:rPr lang="ar-IQ" sz="3200" b="1" dirty="0">
                <a:solidFill>
                  <a:prstClr val="black"/>
                </a:solidFill>
              </a:rPr>
            </a:br>
            <a:r>
              <a:rPr lang="ar-IQ" sz="3200" b="1" dirty="0">
                <a:solidFill>
                  <a:prstClr val="black"/>
                </a:solidFill>
              </a:rPr>
              <a:t/>
            </a:r>
            <a:br>
              <a:rPr lang="ar-IQ" sz="3200" b="1" dirty="0">
                <a:solidFill>
                  <a:prstClr val="black"/>
                </a:solidFill>
              </a:rPr>
            </a:br>
            <a:r>
              <a:rPr lang="ar-IQ" sz="3200" b="1" dirty="0">
                <a:solidFill>
                  <a:prstClr val="black"/>
                </a:solidFill>
              </a:rPr>
              <a:t/>
            </a:r>
            <a:br>
              <a:rPr lang="ar-IQ" sz="3200" b="1" dirty="0">
                <a:solidFill>
                  <a:prstClr val="black"/>
                </a:solidFill>
              </a:rPr>
            </a:br>
            <a:r>
              <a:rPr lang="ar-IQ" sz="3200" b="1" dirty="0">
                <a:solidFill>
                  <a:prstClr val="black"/>
                </a:solidFill>
              </a:rPr>
              <a:t/>
            </a:r>
            <a:br>
              <a:rPr lang="ar-IQ" sz="3200" b="1" dirty="0">
                <a:solidFill>
                  <a:prstClr val="black"/>
                </a:solidFill>
              </a:rPr>
            </a:br>
            <a:r>
              <a:rPr lang="en-US" sz="3200" b="1" dirty="0" smtClean="0">
                <a:solidFill>
                  <a:prstClr val="black"/>
                </a:solidFill>
              </a:rPr>
              <a:t>dehydration</a:t>
            </a:r>
            <a:br>
              <a:rPr lang="en-US" sz="3200" b="1" dirty="0" smtClean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/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 smtClean="0">
                <a:solidFill>
                  <a:prstClr val="black"/>
                </a:solidFill>
              </a:rPr>
              <a:t/>
            </a:r>
            <a:br>
              <a:rPr lang="en-US" sz="3200" b="1" dirty="0" smtClean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/>
            </a:r>
            <a:br>
              <a:rPr lang="en-US" sz="3200" b="1" dirty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0648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6192688" cy="13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712968" cy="6048672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prstClr val="black"/>
                </a:solidFill>
              </a:rPr>
              <a:t>Phenols</a:t>
            </a:r>
            <a:br>
              <a:rPr lang="en-US" sz="2500" b="1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Strong M⁺ peak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May show strong [M-1]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>• </a:t>
            </a:r>
            <a:r>
              <a:rPr lang="en-US" sz="2500" dirty="0">
                <a:solidFill>
                  <a:prstClr val="black"/>
                </a:solidFill>
              </a:rPr>
              <a:t>Loss of </a:t>
            </a:r>
            <a:r>
              <a:rPr lang="en-US" sz="2500" dirty="0">
                <a:solidFill>
                  <a:srgbClr val="FF0000"/>
                </a:solidFill>
              </a:rPr>
              <a:t>C≡O </a:t>
            </a:r>
            <a:r>
              <a:rPr lang="en-US" sz="2500" dirty="0">
                <a:solidFill>
                  <a:prstClr val="black"/>
                </a:solidFill>
              </a:rPr>
              <a:t>(M-28) and net loss of </a:t>
            </a:r>
            <a:r>
              <a:rPr lang="en-US" sz="2500" dirty="0" err="1">
                <a:solidFill>
                  <a:prstClr val="black"/>
                </a:solidFill>
              </a:rPr>
              <a:t>f</a:t>
            </a:r>
            <a:r>
              <a:rPr lang="en-US" sz="2500" dirty="0" err="1">
                <a:solidFill>
                  <a:srgbClr val="FF0000"/>
                </a:solidFill>
              </a:rPr>
              <a:t>ormy</a:t>
            </a:r>
            <a:r>
              <a:rPr lang="en-US" sz="2500" dirty="0" err="1">
                <a:solidFill>
                  <a:prstClr val="black"/>
                </a:solidFill>
              </a:rPr>
              <a:t>l</a:t>
            </a:r>
            <a:r>
              <a:rPr lang="en-US" sz="2500" dirty="0">
                <a:solidFill>
                  <a:prstClr val="black"/>
                </a:solidFill>
              </a:rPr>
              <a:t> radical (M-29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ar-IQ" sz="2500" dirty="0" smtClean="0">
                <a:solidFill>
                  <a:prstClr val="black"/>
                </a:solidFill>
              </a:rPr>
              <a:t/>
            </a:r>
            <a:br>
              <a:rPr lang="ar-IQ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47069"/>
            <a:ext cx="7992888" cy="468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1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prstClr val="black"/>
                </a:solidFill>
              </a:rPr>
              <a:t>Loss of C≡O and H-C=O radical </a:t>
            </a: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34481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5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Ether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352928" cy="2789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0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087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* </a:t>
            </a:r>
            <a:r>
              <a:rPr lang="en-US" sz="3200" dirty="0" smtClean="0">
                <a:solidFill>
                  <a:srgbClr val="00B050"/>
                </a:solidFill>
              </a:rPr>
              <a:t>most common mode of fragmentation </a:t>
            </a:r>
            <a:r>
              <a:rPr lang="en-US" sz="3200" dirty="0" smtClean="0"/>
              <a:t>involves the cleavage one bond, in this process , the odd-electron M⁺ yields an odd-electron neutral fragment and an even-electron fragment ion.</a:t>
            </a:r>
            <a:br>
              <a:rPr lang="en-US" sz="3200" dirty="0" smtClean="0"/>
            </a:br>
            <a:r>
              <a:rPr lang="en-US" sz="2200" dirty="0" smtClean="0"/>
              <a:t>The neutral fragment that is lost is a radical, and the ionic fragment is of the carbocation type.</a:t>
            </a:r>
            <a:br>
              <a:rPr lang="en-US" sz="2200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Cleavages which lead to formation of more stable carbocation are favored. </a:t>
            </a:r>
            <a:r>
              <a:rPr lang="en-US" sz="2200" dirty="0" err="1" smtClean="0">
                <a:solidFill>
                  <a:srgbClr val="FF0000"/>
                </a:solidFill>
              </a:rPr>
              <a:t>thus,ease</a:t>
            </a:r>
            <a:r>
              <a:rPr lang="en-US" sz="2200" dirty="0" smtClean="0">
                <a:solidFill>
                  <a:srgbClr val="FF0000"/>
                </a:solidFill>
              </a:rPr>
              <a:t> of fragmentation to form ions increases in the order.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ar-IQ" sz="32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02843"/>
            <a:ext cx="612068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3"/>
            <a:ext cx="7128791" cy="320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6466730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b="1" dirty="0">
                <a:solidFill>
                  <a:prstClr val="black"/>
                </a:solidFill>
              </a:rPr>
              <a:t/>
            </a:r>
            <a:br>
              <a:rPr lang="en-US" sz="2500" b="1" dirty="0">
                <a:solidFill>
                  <a:prstClr val="black"/>
                </a:solidFill>
              </a:rPr>
            </a:br>
            <a:r>
              <a:rPr lang="en-US" sz="2500" b="1" dirty="0">
                <a:solidFill>
                  <a:srgbClr val="FF0000"/>
                </a:solidFill>
              </a:rPr>
              <a:t>Straight Chain Alkanes</a:t>
            </a:r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2500" b="1" dirty="0">
                <a:solidFill>
                  <a:srgbClr val="FF0000"/>
                </a:solidFill>
              </a:rPr>
              <a:t>[R-Rˉ ]→ R⁺  +  ͘͘Rˉ                     [M⁺]= weak</a:t>
            </a:r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2500" dirty="0">
                <a:solidFill>
                  <a:srgbClr val="0070C0"/>
                </a:solidFill>
              </a:rPr>
              <a:t>* preference small R⁺    C</a:t>
            </a:r>
            <a:r>
              <a:rPr lang="en-US" sz="1400" dirty="0">
                <a:solidFill>
                  <a:srgbClr val="0070C0"/>
                </a:solidFill>
              </a:rPr>
              <a:t>3</a:t>
            </a:r>
            <a:r>
              <a:rPr lang="en-US" sz="2500" dirty="0">
                <a:solidFill>
                  <a:srgbClr val="0070C0"/>
                </a:solidFill>
              </a:rPr>
              <a:t>H</a:t>
            </a:r>
            <a:r>
              <a:rPr lang="en-US" sz="1400" dirty="0">
                <a:solidFill>
                  <a:srgbClr val="0070C0"/>
                </a:solidFill>
              </a:rPr>
              <a:t>7</a:t>
            </a:r>
            <a:r>
              <a:rPr lang="en-US" sz="2500" dirty="0">
                <a:solidFill>
                  <a:srgbClr val="0070C0"/>
                </a:solidFill>
              </a:rPr>
              <a:t>⁺, C</a:t>
            </a:r>
            <a:r>
              <a:rPr lang="en-US" sz="1400" dirty="0">
                <a:solidFill>
                  <a:srgbClr val="0070C0"/>
                </a:solidFill>
              </a:rPr>
              <a:t>4</a:t>
            </a:r>
            <a:r>
              <a:rPr lang="en-US" sz="2500" dirty="0">
                <a:solidFill>
                  <a:srgbClr val="0070C0"/>
                </a:solidFill>
              </a:rPr>
              <a:t>H</a:t>
            </a:r>
            <a:r>
              <a:rPr lang="en-US" sz="1400" dirty="0">
                <a:solidFill>
                  <a:srgbClr val="0070C0"/>
                </a:solidFill>
              </a:rPr>
              <a:t>8</a:t>
            </a:r>
            <a:r>
              <a:rPr lang="en-US" sz="2500" dirty="0">
                <a:solidFill>
                  <a:srgbClr val="0070C0"/>
                </a:solidFill>
              </a:rPr>
              <a:t>⁺  ,C</a:t>
            </a:r>
            <a:r>
              <a:rPr lang="en-US" sz="1400" dirty="0">
                <a:solidFill>
                  <a:srgbClr val="0070C0"/>
                </a:solidFill>
              </a:rPr>
              <a:t>5</a:t>
            </a:r>
            <a:r>
              <a:rPr lang="en-US" sz="2500" dirty="0">
                <a:solidFill>
                  <a:srgbClr val="0070C0"/>
                </a:solidFill>
              </a:rPr>
              <a:t>H</a:t>
            </a:r>
            <a:r>
              <a:rPr lang="en-US" sz="1400" dirty="0">
                <a:solidFill>
                  <a:srgbClr val="0070C0"/>
                </a:solidFill>
              </a:rPr>
              <a:t>11</a:t>
            </a:r>
            <a:r>
              <a:rPr lang="en-US" sz="2500" dirty="0">
                <a:solidFill>
                  <a:srgbClr val="0070C0"/>
                </a:solidFill>
              </a:rPr>
              <a:t>⁺  </a:t>
            </a: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A peak for M-CH</a:t>
            </a:r>
            <a:r>
              <a:rPr lang="en-US" sz="1400" dirty="0">
                <a:solidFill>
                  <a:prstClr val="black"/>
                </a:solidFill>
              </a:rPr>
              <a:t>3</a:t>
            </a:r>
            <a:r>
              <a:rPr lang="en-US" sz="2500" dirty="0">
                <a:solidFill>
                  <a:prstClr val="black"/>
                </a:solidFill>
              </a:rPr>
              <a:t> is often weak or </a:t>
            </a:r>
            <a:r>
              <a:rPr lang="en-US" sz="2500" dirty="0" smtClean="0">
                <a:solidFill>
                  <a:prstClr val="black"/>
                </a:solidFill>
              </a:rPr>
              <a:t>absent</a:t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r>
              <a:rPr lang="ar-IQ" sz="2500" dirty="0">
                <a:solidFill>
                  <a:prstClr val="black"/>
                </a:solidFill>
              </a:rPr>
              <a:t/>
            </a:r>
            <a:br>
              <a:rPr lang="ar-IQ" sz="2500" dirty="0">
                <a:solidFill>
                  <a:prstClr val="black"/>
                </a:solidFill>
              </a:rPr>
            </a:br>
            <a:endParaRPr lang="ar-IQ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83693"/>
            <a:ext cx="8064896" cy="477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0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5" y="476672"/>
            <a:ext cx="797307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9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57466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Branched Alkanes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• </a:t>
            </a:r>
            <a:r>
              <a:rPr lang="en-US" sz="2400" dirty="0">
                <a:solidFill>
                  <a:prstClr val="black"/>
                </a:solidFill>
              </a:rPr>
              <a:t>Smaller M⁺ peak; may be absent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• More fragmentation at highly branched positions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* preference for 2  ͦ,  3 ͦ</a:t>
            </a:r>
            <a:r>
              <a:rPr lang="en-US" sz="2400" dirty="0" smtClean="0">
                <a:solidFill>
                  <a:prstClr val="black"/>
                </a:solidFill>
              </a:rPr>
              <a:t>carbocation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2390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72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6250706"/>
          </a:xfrm>
        </p:spPr>
        <p:txBody>
          <a:bodyPr/>
          <a:lstStyle/>
          <a:p>
            <a:pPr algn="l"/>
            <a:r>
              <a:rPr lang="en-US" sz="2500" dirty="0">
                <a:solidFill>
                  <a:srgbClr val="FF0000"/>
                </a:solidFill>
              </a:rPr>
              <a:t>Cycloalkanes</a:t>
            </a: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Relatively large M⁺ peak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</a:t>
            </a:r>
            <a:r>
              <a:rPr lang="en-US" sz="2500" u="sng" dirty="0">
                <a:solidFill>
                  <a:srgbClr val="00B050"/>
                </a:solidFill>
              </a:rPr>
              <a:t>Significant peak at M-28 </a:t>
            </a:r>
            <a:r>
              <a:rPr lang="en-US" sz="2500" dirty="0">
                <a:solidFill>
                  <a:prstClr val="black"/>
                </a:solidFill>
              </a:rPr>
              <a:t>(often the base peak) due to loss of </a:t>
            </a:r>
            <a:r>
              <a:rPr lang="en-US" sz="2500" dirty="0">
                <a:solidFill>
                  <a:srgbClr val="00B050"/>
                </a:solidFill>
              </a:rPr>
              <a:t>ethylene</a:t>
            </a: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• M-15: from </a:t>
            </a:r>
            <a:r>
              <a:rPr lang="en-US" sz="2500" dirty="0" smtClean="0">
                <a:solidFill>
                  <a:prstClr val="black"/>
                </a:solidFill>
              </a:rPr>
              <a:t>rearrangement</a:t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 smtClean="0">
                <a:solidFill>
                  <a:prstClr val="black"/>
                </a:solidFill>
              </a:rPr>
              <a:t/>
            </a:r>
            <a:br>
              <a:rPr lang="en-US" sz="2500" dirty="0" smtClean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/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/>
            </a:r>
            <a:br>
              <a:rPr lang="en-US" sz="2900" dirty="0">
                <a:solidFill>
                  <a:prstClr val="black"/>
                </a:solidFill>
              </a:rPr>
            </a:br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8896807" cy="451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8807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79</Words>
  <Application>Microsoft Office PowerPoint</Application>
  <PresentationFormat>عرض على الشاشة (3:4)‏</PresentationFormat>
  <Paragraphs>21</Paragraphs>
  <Slides>34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نسق Office</vt:lpstr>
      <vt:lpstr>  MASS SPECTROMETRY lect. 2 Dr: leaqaa Abd Al-Redha </vt:lpstr>
      <vt:lpstr>Fragmentation pathways: - structural information is available from analysis of fragments formed by bond cleavages in molecular ion, M⁺ .                                                                                - in general, M⁺ will fragment so as to form the most stable cationic fragment (carbocation) - in some cases, M⁺ peak is very small or absent. (fragments more stable )                                     </vt:lpstr>
      <vt:lpstr>عرض تقديمي في PowerPoint</vt:lpstr>
      <vt:lpstr>* most common mode of fragmentation involves the cleavage one bond, in this process , the odd-electron M⁺ yields an odd-electron neutral fragment and an even-electron fragment ion. The neutral fragment that is lost is a radical, and the ionic fragment is of the carbocation type. Cleavages which lead to formation of more stable carbocation are favored. thus,ease of fragmentation to form ions increases in the order.      </vt:lpstr>
      <vt:lpstr> Straight Chain Alkanes [R-Rˉ ]→ R⁺  +  ͘͘Rˉ                     [M⁺]= weak * preference small R⁺    C3H7⁺, C4H8⁺  ,C5H11⁺   • A peak for M-CH3 is often weak or absent              </vt:lpstr>
      <vt:lpstr>    </vt:lpstr>
      <vt:lpstr>Branched Alkanes • Smaller M⁺ peak; may be absent • More fragmentation at highly branched positions * preference for 2  ͦ,  3 ͦcarbocation           </vt:lpstr>
      <vt:lpstr>عرض تقديمي في PowerPoint</vt:lpstr>
      <vt:lpstr>Cycloalkanes • Relatively large M⁺ peak • Significant peak at M-28 (often the base peak) due to loss of ethylene • M-15: from rearrangement          </vt:lpstr>
      <vt:lpstr>عرض تقديمي في PowerPoint</vt:lpstr>
      <vt:lpstr>عرض تقديمي في PowerPoint</vt:lpstr>
      <vt:lpstr>Alkenes  Acyclic Alkenes    • Relatively strong M⁺ ion • A series of peaks: M-15, M-29,M-43,M-57, etc • Strong peak from fragmentation to form a resonance  stabilized allylic cation(m/z = 41 in terminal double bond.    * homolytic cleavage to give allylic carbocation </vt:lpstr>
      <vt:lpstr>* Allylic carbocation:  m/e=41</vt:lpstr>
      <vt:lpstr>عرض تقديمي في PowerPoint</vt:lpstr>
      <vt:lpstr>fragmentation processes • McLafferty rearrangement     • allylic α-cleavage      </vt:lpstr>
      <vt:lpstr>Cyclic Alkenes • Double bonds favor allylic cleavage to give the resonance stabilized allylic carbocation • Cyclohexenes can undergo retro-Diels-Alder reactions; may be significant • Side chains are easily fragmented         </vt:lpstr>
      <vt:lpstr>عرض تقديمي في PowerPoint</vt:lpstr>
      <vt:lpstr>عرض تقديمي في PowerPoint</vt:lpstr>
      <vt:lpstr>Alkynes • Strong M-1 peak is observed in ter. alkynes • Strong peak from fragmentation to give resonance stabilized propargyl cation(m/z = 39 [important]in terminal alkynes)          </vt:lpstr>
      <vt:lpstr>Aromatic Hydrocarbons • Strong M⁺ ion • Strong M-1            </vt:lpstr>
      <vt:lpstr>* Methyl benzene= give benzyl cation= tropylium ion • Substituted benzenes can undergo McLafferty r.r.  (substitutent = propyl or larger)    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Cpds with Heteroatoms molecules containing O,N, halogens or other heteroatoms often undergo α-cleavage ( adjacent to heteroatom) - Driving force is resonance stabilized cations   minor</vt:lpstr>
      <vt:lpstr>Alcohols  Acyclic Alcohols • Weak M⁺ peak; may be absent • Dehydration (M-18), sometimes with loss of CH2=CH2 • α-Cleavage of an alkyl radical (1° alcohols show m/z = 31) Largest substituent lost first           • Loss of H radical adjacent to OH (M-1) may occur; usually</vt:lpstr>
      <vt:lpstr>عرض تقديمي في PowerPoint</vt:lpstr>
      <vt:lpstr>Benzyl Alcohols • Strong M⁺ peak • formation of tropyliol ions; then fragmentation to C6H5         </vt:lpstr>
      <vt:lpstr>fragmentation of tropyliol       dehydration    </vt:lpstr>
      <vt:lpstr>Phenols • Strong M⁺ peak • May show strong [M-1] • Loss of C≡O (M-28) and net loss of formyl radical (M-29)         </vt:lpstr>
      <vt:lpstr>Loss of C≡O and H-C=O radical          </vt:lpstr>
      <vt:lpstr>Ether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140</cp:revision>
  <dcterms:created xsi:type="dcterms:W3CDTF">2018-04-20T18:03:32Z</dcterms:created>
  <dcterms:modified xsi:type="dcterms:W3CDTF">2019-01-08T16:06:55Z</dcterms:modified>
</cp:coreProperties>
</file>